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9982200" cy="6794500"/>
  <p:defaultTextStyle>
    <a:defPPr>
      <a:defRPr lang="tr-T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>
        <p:scale>
          <a:sx n="74" d="100"/>
          <a:sy n="74" d="100"/>
        </p:scale>
        <p:origin x="-906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2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13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18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825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04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8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96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54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2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78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64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6535-93EB-4FD4-A079-C3C40FD87618}" type="datetimeFigureOut">
              <a:rPr lang="tr-TR" smtClean="0"/>
              <a:t>28.06.2024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8293-0D0D-44D8-92F1-9284D6E327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32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eniyuzyil.edu.tr/Bolumler/TurkDiliVeEdebiyatiMezunlar.aspx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jp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hyperlink" Target="https://www.yeniyuzyil.edu.tr/Bolumler/TurkDiliVeEdebiyatiAktiviteVeDuyurular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844" y="180231"/>
            <a:ext cx="2880320" cy="12522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778749" y="1549847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i="1" dirty="0">
                <a:solidFill>
                  <a:srgbClr val="FF0000"/>
                </a:solidFill>
              </a:rPr>
              <a:t>TÜRK DİLİ VE EDEBİYATI BÖLÜMÜ</a:t>
            </a:r>
            <a:endParaRPr lang="tr-TR" sz="1800" i="1" dirty="0">
              <a:solidFill>
                <a:srgbClr val="FF0000"/>
              </a:solidFill>
            </a:endParaRPr>
          </a:p>
        </p:txBody>
      </p:sp>
      <p:sp>
        <p:nvSpPr>
          <p:cNvPr id="15" name="Metin kutusu 6">
            <a:extLst>
              <a:ext uri="{FF2B5EF4-FFF2-40B4-BE49-F238E27FC236}">
                <a16:creationId xmlns:a16="http://schemas.microsoft.com/office/drawing/2014/main" xmlns="" id="{08FC75F6-9143-493A-98A5-F6B3D9D02416}"/>
              </a:ext>
            </a:extLst>
          </p:cNvPr>
          <p:cNvSpPr txBox="1"/>
          <p:nvPr/>
        </p:nvSpPr>
        <p:spPr>
          <a:xfrm>
            <a:off x="6098058" y="3996505"/>
            <a:ext cx="3960440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BÖLÜMÜMÜZÜ TERCİH EDEN TÜM ÖĞRENCİLERİMİZE 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%100 VE %50 BURS İMKÂNI</a:t>
            </a:r>
            <a:endParaRPr lang="tr-TR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Resim 9" descr="C:\Users\hp\AppData\Local\Microsoft\Windows\INetCache\Content.Word\DSC_0091.jpg">
            <a:extLst>
              <a:ext uri="{FF2B5EF4-FFF2-40B4-BE49-F238E27FC236}">
                <a16:creationId xmlns:a16="http://schemas.microsoft.com/office/drawing/2014/main" xmlns="" id="{9E9DE12F-38A9-4E8B-B96D-5B3B0904A3D5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8636" r="3363" b="24637"/>
          <a:stretch/>
        </p:blipFill>
        <p:spPr bwMode="auto">
          <a:xfrm>
            <a:off x="5778749" y="2101336"/>
            <a:ext cx="4608511" cy="171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86BDD934-3AC7-48C4-B8BF-03F188E7C2DB}"/>
              </a:ext>
            </a:extLst>
          </p:cNvPr>
          <p:cNvSpPr txBox="1"/>
          <p:nvPr/>
        </p:nvSpPr>
        <p:spPr>
          <a:xfrm>
            <a:off x="5769296" y="5009659"/>
            <a:ext cx="4617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/>
              <a:t>İstanbul Yeni Yüzyıl Üniversitesi Türk Dili ve Edebiyatı Bölümü, deneyimli öğretim elemanı kadrosu ve gelişmiş teknik olanaklarıyla geleceğin Türkologlarını yetiştirmektedir. Öğrencilerimiz, temel eğitimlerinin yanı sıra üniversitemizin ve </a:t>
            </a:r>
            <a:r>
              <a:rPr lang="tr-TR" sz="1600" dirty="0" smtClean="0"/>
              <a:t>Bölümümüzün </a:t>
            </a:r>
            <a:r>
              <a:rPr lang="tr-TR" sz="1600" dirty="0"/>
              <a:t>düzenlediği özgün projelerde yer alarak pratik yapabilmekte ve bilimsel altyapılarını güçlendirebilmektedirler. Bölümün öğretim dili Türkçedir ve İngilizce hazırlık isteğe bağlıdır.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975127F4-A18A-44BA-AF91-2B60A51BECBD}"/>
              </a:ext>
            </a:extLst>
          </p:cNvPr>
          <p:cNvSpPr txBox="1"/>
          <p:nvPr/>
        </p:nvSpPr>
        <p:spPr>
          <a:xfrm>
            <a:off x="306142" y="396255"/>
            <a:ext cx="46085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Radyo, televizyon ve gazetelerin metin yazarlığı ve editörlüğü,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Özel kuruluşlara ve kamu kuruluşlarına bağlı arşiv ve müzelerde yetkili personel olma,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b="1" dirty="0"/>
              <a:t>Akademik kariyer</a:t>
            </a:r>
            <a:r>
              <a:rPr lang="tr-TR" sz="1500" dirty="0"/>
              <a:t> </a:t>
            </a:r>
            <a:r>
              <a:rPr lang="tr-TR" sz="1500" dirty="0" smtClean="0"/>
              <a:t>(Yüksek </a:t>
            </a:r>
            <a:r>
              <a:rPr lang="tr-TR" sz="1500" dirty="0"/>
              <a:t>L</a:t>
            </a:r>
            <a:r>
              <a:rPr lang="tr-TR" sz="1500" dirty="0" smtClean="0"/>
              <a:t>isans</a:t>
            </a:r>
            <a:r>
              <a:rPr lang="tr-TR" sz="1500" dirty="0"/>
              <a:t>, </a:t>
            </a:r>
            <a:r>
              <a:rPr lang="tr-TR" sz="1500" dirty="0" smtClean="0"/>
              <a:t>Doktora </a:t>
            </a:r>
            <a:r>
              <a:rPr lang="tr-TR" sz="1500" dirty="0"/>
              <a:t>vb.) yaparak araştırmacı ve öğretim elemanı olarak üniversitelerde görev </a:t>
            </a:r>
            <a:r>
              <a:rPr lang="tr-TR" sz="1500" dirty="0" smtClean="0"/>
              <a:t>alma,</a:t>
            </a:r>
            <a:endParaRPr lang="tr-TR" sz="15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Ayrıca </a:t>
            </a:r>
            <a:r>
              <a:rPr lang="tr-TR" sz="1500" dirty="0" smtClean="0"/>
              <a:t>Bölüm </a:t>
            </a:r>
            <a:r>
              <a:rPr lang="tr-TR" sz="1500" dirty="0"/>
              <a:t>mezunlarımız, ilgi alanlarına göre kendilerini yetiştirdikleri her sektörde aldıkları eğitimle başarı </a:t>
            </a:r>
            <a:r>
              <a:rPr lang="tr-TR" sz="1500" dirty="0" smtClean="0"/>
              <a:t>sağlayabilmektedirler.</a:t>
            </a:r>
            <a:endParaRPr lang="tr-TR" sz="1500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1FCF413D-8B75-4370-B83A-55DE8C02C92C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3207771"/>
            <a:ext cx="3755390" cy="2233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3D2C7E49-6AA1-4A0C-9531-2799F2145032}"/>
              </a:ext>
            </a:extLst>
          </p:cNvPr>
          <p:cNvSpPr txBox="1"/>
          <p:nvPr/>
        </p:nvSpPr>
        <p:spPr>
          <a:xfrm>
            <a:off x="378148" y="5750107"/>
            <a:ext cx="3755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smtClean="0"/>
              <a:t>Bizi </a:t>
            </a:r>
            <a:r>
              <a:rPr lang="tr-TR" sz="1200"/>
              <a:t>mezunlarımızdan </a:t>
            </a:r>
            <a:r>
              <a:rPr lang="tr-TR" sz="1200" smtClean="0"/>
              <a:t>dinleyin: </a:t>
            </a:r>
          </a:p>
          <a:p>
            <a:r>
              <a:rPr lang="tr-TR" sz="1200">
                <a:hlinkClick r:id="rId8"/>
              </a:rPr>
              <a:t>https://</a:t>
            </a:r>
            <a:r>
              <a:rPr lang="tr-TR" sz="1200" smtClean="0">
                <a:hlinkClick r:id="rId8"/>
              </a:rPr>
              <a:t>www.yeniyuzyil.edu.tr/Bolumler/TurkDiliVeEdebiyatiMezunlar.aspx</a:t>
            </a:r>
            <a:r>
              <a:rPr lang="tr-TR" sz="1200" smtClean="0"/>
              <a:t> </a:t>
            </a:r>
          </a:p>
          <a:p>
            <a:r>
              <a:rPr lang="tr-TR" sz="1200" smtClean="0"/>
              <a:t>Akademik Faaliyetler ve Etkinliklerimiz: </a:t>
            </a:r>
          </a:p>
          <a:p>
            <a:r>
              <a:rPr lang="tr-TR" sz="1200">
                <a:hlinkClick r:id="rId9"/>
              </a:rPr>
              <a:t>https://</a:t>
            </a:r>
            <a:r>
              <a:rPr lang="tr-TR" sz="1200" smtClean="0">
                <a:hlinkClick r:id="rId9"/>
              </a:rPr>
              <a:t>www.yeniyuzyil.edu.tr/Bolumler/TurkDiliVeEdebiyatiAktiviteVeDuyurular.aspx</a:t>
            </a:r>
            <a:r>
              <a:rPr lang="tr-TR" sz="1200" smtClean="0"/>
              <a:t> </a:t>
            </a:r>
            <a:endParaRPr lang="tr-TR" sz="1200"/>
          </a:p>
          <a:p>
            <a:r>
              <a:rPr lang="tr-TR" sz="1200" smtClean="0">
                <a:solidFill>
                  <a:schemeClr val="bg1"/>
                </a:solidFill>
              </a:rPr>
              <a:t>erslerimizden </a:t>
            </a:r>
            <a:r>
              <a:rPr lang="tr-TR" sz="1200" dirty="0">
                <a:solidFill>
                  <a:schemeClr val="bg1"/>
                </a:solidFill>
              </a:rPr>
              <a:t>bir </a:t>
            </a:r>
            <a:r>
              <a:rPr lang="tr-TR" sz="1200" dirty="0" smtClean="0">
                <a:solidFill>
                  <a:schemeClr val="bg1"/>
                </a:solidFill>
              </a:rPr>
              <a:t>görüntü</a:t>
            </a:r>
            <a:endParaRPr lang="tr-TR" sz="1200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user\Downloads\instagram-g21281768e_6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2" y="6995078"/>
            <a:ext cx="408703" cy="4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1170236" y="699507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smtClean="0">
                <a:solidFill>
                  <a:srgbClr val="0070C0"/>
                </a:solidFill>
              </a:rPr>
              <a:t>iyyuedebiyatkulubu</a:t>
            </a:r>
            <a:endParaRPr lang="tr-TR" sz="180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50" y="2101337"/>
            <a:ext cx="4608511" cy="17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6294730B-5908-4EFA-80AB-48B5982BA0AC}"/>
              </a:ext>
            </a:extLst>
          </p:cNvPr>
          <p:cNvSpPr txBox="1"/>
          <p:nvPr/>
        </p:nvSpPr>
        <p:spPr>
          <a:xfrm>
            <a:off x="306140" y="18023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Neden Yeni Yüzyıl Üniversitesi Türk Dili ve Edebiyatı Bölümü tercih edilmelidir?</a:t>
            </a:r>
            <a:endParaRPr lang="tr-TR" sz="1600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D94E79AC-C20C-4F48-BE43-D602BC1959B7}"/>
              </a:ext>
            </a:extLst>
          </p:cNvPr>
          <p:cNvSpPr txBox="1"/>
          <p:nvPr/>
        </p:nvSpPr>
        <p:spPr>
          <a:xfrm>
            <a:off x="306140" y="828303"/>
            <a:ext cx="468052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/>
              <a:t>Bölümümüzü tercih eden öğrencilerden başarı </a:t>
            </a:r>
            <a:r>
              <a:rPr lang="tr-TR" sz="1400" dirty="0" smtClean="0"/>
              <a:t>sıralamasına göre ilk %</a:t>
            </a:r>
            <a:r>
              <a:rPr lang="tr-TR" sz="1400" dirty="0" err="1" smtClean="0"/>
              <a:t>15’lik</a:t>
            </a:r>
            <a:r>
              <a:rPr lang="tr-TR" sz="1400" dirty="0" smtClean="0"/>
              <a:t> dilimde bulunan öğrencilere %100</a:t>
            </a:r>
            <a:r>
              <a:rPr lang="tr-TR" sz="1400" dirty="0"/>
              <a:t>, diğer bütün öğrencilere %50 burs </a:t>
            </a:r>
            <a:r>
              <a:rPr lang="tr-TR" sz="1400" dirty="0" smtClean="0"/>
              <a:t>imkânı ve Üniversitemizi ilk sırada tercih eden öğrencilere ilk tercih bursu,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smtClean="0"/>
              <a:t>Disiplinler arası çalışmalarda uzmanlaşmış, deneyimli öğretim üyesi kadrosu,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400" dirty="0" smtClean="0"/>
              <a:t>Disiplinler </a:t>
            </a:r>
            <a:r>
              <a:rPr lang="tr-TR" sz="1400" dirty="0"/>
              <a:t>arası bakış açısıyla oluşturulmuş eğitim programları,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0AF4EFF0-9821-4270-A07F-7AC8A038A6F4}"/>
              </a:ext>
            </a:extLst>
          </p:cNvPr>
          <p:cNvSpPr txBox="1"/>
          <p:nvPr/>
        </p:nvSpPr>
        <p:spPr>
          <a:xfrm>
            <a:off x="306140" y="4068663"/>
            <a:ext cx="468052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 smtClean="0"/>
              <a:t>Üniversitemizin </a:t>
            </a:r>
            <a:r>
              <a:rPr lang="tr-TR" sz="1500" dirty="0"/>
              <a:t>kütüphanesinden yararlanma imkânı,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Uzmanlaşmak istenilen alana özgü çok sayıda seçmeli ders,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Üniversitenin diğer fakülte ve bölümlerinden, kültürel ve entelektüel gelişmeye katkı sağlayacak çeşitli dersleri alabilme imkânı (Tiyatro, Müzik, Dans, Fotoğrafçılık, İşaret Dili, </a:t>
            </a:r>
            <a:r>
              <a:rPr lang="tr-TR" sz="1500" dirty="0" smtClean="0"/>
              <a:t>Rusça, İtalyanca</a:t>
            </a:r>
            <a:r>
              <a:rPr lang="tr-TR" sz="1500" dirty="0"/>
              <a:t>, İspanyolca, Latince, vb.),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Özgün alan araştırmaları ile proje deneyimi,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Birçok üniversiteyle yürütülen ortak sempozyumlar ile alanlarındaki bilimsel hareketliliği takip etme imkânı,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EF0FB2E0-B40F-4B97-B008-B0FDB344CC30}"/>
              </a:ext>
            </a:extLst>
          </p:cNvPr>
          <p:cNvSpPr txBox="1"/>
          <p:nvPr/>
        </p:nvSpPr>
        <p:spPr>
          <a:xfrm>
            <a:off x="306140" y="2844239"/>
            <a:ext cx="32712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tr-TR" sz="15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500" dirty="0" smtClean="0"/>
              <a:t>Yıl </a:t>
            </a:r>
            <a:r>
              <a:rPr lang="tr-TR" sz="1500" dirty="0"/>
              <a:t>sonu not ortalaması 3.00 ve üzeri olan öğrencilere </a:t>
            </a:r>
            <a:r>
              <a:rPr lang="tr-TR" sz="1500" dirty="0" smtClean="0"/>
              <a:t>YÖK tarafından uygun görülen alanlarda </a:t>
            </a:r>
            <a:r>
              <a:rPr lang="tr-TR" sz="1500" b="1" dirty="0" smtClean="0"/>
              <a:t>“Yan Dal</a:t>
            </a:r>
            <a:r>
              <a:rPr lang="tr-TR" sz="1500" b="1" dirty="0"/>
              <a:t>”</a:t>
            </a:r>
            <a:r>
              <a:rPr lang="tr-TR" sz="1500" dirty="0"/>
              <a:t> ve </a:t>
            </a:r>
            <a:r>
              <a:rPr lang="tr-TR" sz="1500" b="1" dirty="0"/>
              <a:t>“Çift </a:t>
            </a:r>
            <a:r>
              <a:rPr lang="tr-TR" sz="1500" b="1" dirty="0" smtClean="0"/>
              <a:t>Ana </a:t>
            </a:r>
            <a:r>
              <a:rPr lang="tr-TR" sz="1500" b="1" dirty="0"/>
              <a:t>D</a:t>
            </a:r>
            <a:r>
              <a:rPr lang="tr-TR" sz="1500" b="1" dirty="0" smtClean="0"/>
              <a:t>al</a:t>
            </a:r>
            <a:r>
              <a:rPr lang="tr-TR" sz="1500" b="1" dirty="0"/>
              <a:t>”</a:t>
            </a:r>
            <a:r>
              <a:rPr lang="tr-TR" sz="1500" dirty="0"/>
              <a:t> </a:t>
            </a:r>
            <a:r>
              <a:rPr lang="tr-TR" sz="1500" dirty="0" smtClean="0"/>
              <a:t>yapabilme imkânı</a:t>
            </a:r>
            <a:r>
              <a:rPr lang="tr-TR" sz="1500" dirty="0"/>
              <a:t>,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025AF3E7-6BB8-405F-8D58-5AF3E929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426" y="2844239"/>
            <a:ext cx="1409234" cy="1063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D5C19278-CC17-415F-933C-4120C0BEAA94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2" t="3715" r="5685" b="4724"/>
          <a:stretch/>
        </p:blipFill>
        <p:spPr bwMode="auto">
          <a:xfrm>
            <a:off x="6066780" y="192038"/>
            <a:ext cx="4032448" cy="2880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1B9DA806-0AC1-454F-B489-3EAEF3F46941}"/>
              </a:ext>
            </a:extLst>
          </p:cNvPr>
          <p:cNvSpPr txBox="1"/>
          <p:nvPr/>
        </p:nvSpPr>
        <p:spPr>
          <a:xfrm>
            <a:off x="5706742" y="3239390"/>
            <a:ext cx="46085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1500" dirty="0"/>
              <a:t>Bölümümüzün öğretim üyelerinin de katıldığı kültürel gezi programlarıyla teoride kazanılan edinimleri pratikte uygulama imkânı tanınmaktadır.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CE004862-102D-4F1E-8A9F-3BC8FDFC51F7}"/>
              </a:ext>
            </a:extLst>
          </p:cNvPr>
          <p:cNvSpPr txBox="1"/>
          <p:nvPr/>
        </p:nvSpPr>
        <p:spPr>
          <a:xfrm>
            <a:off x="6863760" y="2844239"/>
            <a:ext cx="2438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</a:rPr>
              <a:t>Bölüm hocalarımız ve öğrencilerimiz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19D6FEDD-7229-41A1-A8FD-E1CD202D1599}"/>
              </a:ext>
            </a:extLst>
          </p:cNvPr>
          <p:cNvSpPr txBox="1"/>
          <p:nvPr/>
        </p:nvSpPr>
        <p:spPr>
          <a:xfrm>
            <a:off x="5778749" y="4191251"/>
            <a:ext cx="4608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Türk Dili ve Edebiyatı Mezunları Nerelerde Görev Alabilirler?</a:t>
            </a:r>
            <a:endParaRPr lang="tr-TR" sz="1600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F272F5AE-CFCE-4D2C-A354-F7C2BE52743D}"/>
              </a:ext>
            </a:extLst>
          </p:cNvPr>
          <p:cNvSpPr txBox="1"/>
          <p:nvPr/>
        </p:nvSpPr>
        <p:spPr>
          <a:xfrm>
            <a:off x="5706742" y="4880383"/>
            <a:ext cx="46085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 smtClean="0"/>
              <a:t>Dört yıllık eğitimin ardından formasyon sürecini tamamlayarak Millî </a:t>
            </a:r>
            <a:r>
              <a:rPr lang="tr-TR" sz="1500" dirty="0"/>
              <a:t>Eğitim Bakanlığına bağlı resmî ve özel okullarda </a:t>
            </a:r>
            <a:r>
              <a:rPr lang="tr-TR" sz="1500" dirty="0" smtClean="0"/>
              <a:t>öğretmenlik,</a:t>
            </a:r>
            <a:endParaRPr lang="tr-TR" sz="15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500" dirty="0" err="1"/>
              <a:t>Kültür</a:t>
            </a:r>
            <a:r>
              <a:rPr lang="fr-FR" sz="1500" dirty="0"/>
              <a:t> </a:t>
            </a:r>
            <a:r>
              <a:rPr lang="tr-TR" sz="1500" dirty="0" smtClean="0"/>
              <a:t> </a:t>
            </a:r>
            <a:r>
              <a:rPr lang="fr-FR" sz="1500" dirty="0" err="1" smtClean="0"/>
              <a:t>Bakanlığı</a:t>
            </a:r>
            <a:r>
              <a:rPr lang="fr-FR" sz="1500" dirty="0" smtClean="0"/>
              <a:t> </a:t>
            </a:r>
            <a:r>
              <a:rPr lang="tr-TR" sz="1500" dirty="0" smtClean="0"/>
              <a:t> </a:t>
            </a:r>
            <a:r>
              <a:rPr lang="fr-FR" sz="1500" dirty="0" err="1" smtClean="0"/>
              <a:t>başta</a:t>
            </a:r>
            <a:r>
              <a:rPr lang="fr-FR" sz="1500" dirty="0" smtClean="0"/>
              <a:t> </a:t>
            </a:r>
            <a:r>
              <a:rPr lang="fr-FR" sz="1500" dirty="0" err="1"/>
              <a:t>olmak</a:t>
            </a:r>
            <a:r>
              <a:rPr lang="fr-FR" sz="1500" dirty="0"/>
              <a:t> </a:t>
            </a:r>
            <a:r>
              <a:rPr lang="tr-TR" sz="1500" dirty="0" smtClean="0"/>
              <a:t> </a:t>
            </a:r>
            <a:r>
              <a:rPr lang="fr-FR" sz="1500" dirty="0" err="1" smtClean="0"/>
              <a:t>üzere</a:t>
            </a:r>
            <a:r>
              <a:rPr lang="fr-FR" sz="1500" dirty="0" smtClean="0"/>
              <a:t> </a:t>
            </a:r>
            <a:r>
              <a:rPr lang="fr-FR" sz="1500" dirty="0" err="1"/>
              <a:t>çeşitli</a:t>
            </a:r>
            <a:r>
              <a:rPr lang="fr-FR" sz="1500" dirty="0"/>
              <a:t> </a:t>
            </a:r>
            <a:r>
              <a:rPr lang="fr-FR" sz="1500" dirty="0" err="1" smtClean="0"/>
              <a:t>bakanlıklarda</a:t>
            </a:r>
            <a:r>
              <a:rPr lang="tr-TR" sz="1500" dirty="0" smtClean="0"/>
              <a:t> </a:t>
            </a:r>
            <a:r>
              <a:rPr lang="fr-FR" sz="1500" dirty="0" smtClean="0"/>
              <a:t> </a:t>
            </a:r>
            <a:r>
              <a:rPr lang="fr-FR" sz="1500" dirty="0" err="1" smtClean="0"/>
              <a:t>memuriyet</a:t>
            </a:r>
            <a:r>
              <a:rPr lang="tr-TR" sz="1500" dirty="0" smtClean="0"/>
              <a:t>,</a:t>
            </a:r>
            <a:endParaRPr lang="tr-TR" sz="15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500" dirty="0" err="1"/>
              <a:t>Belediyelerin</a:t>
            </a:r>
            <a:r>
              <a:rPr lang="fr-FR" sz="1500" dirty="0"/>
              <a:t> </a:t>
            </a:r>
            <a:r>
              <a:rPr lang="fr-FR" sz="1500" dirty="0" err="1"/>
              <a:t>kültür</a:t>
            </a:r>
            <a:r>
              <a:rPr lang="fr-FR" sz="1500" dirty="0"/>
              <a:t> </a:t>
            </a:r>
            <a:r>
              <a:rPr lang="fr-FR" sz="1500" dirty="0" err="1"/>
              <a:t>daire</a:t>
            </a:r>
            <a:r>
              <a:rPr lang="fr-FR" sz="1500" dirty="0"/>
              <a:t> </a:t>
            </a:r>
            <a:r>
              <a:rPr lang="fr-FR" sz="1500" dirty="0" err="1"/>
              <a:t>başkanlıklarında</a:t>
            </a:r>
            <a:r>
              <a:rPr lang="fr-FR" sz="1500" dirty="0"/>
              <a:t> </a:t>
            </a:r>
            <a:r>
              <a:rPr lang="fr-FR" sz="1500" dirty="0" err="1" smtClean="0"/>
              <a:t>memuriyet</a:t>
            </a:r>
            <a:r>
              <a:rPr lang="tr-TR" sz="1500" dirty="0" smtClean="0"/>
              <a:t>,</a:t>
            </a:r>
            <a:endParaRPr lang="tr-TR" sz="15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sz="1500" dirty="0"/>
              <a:t>İl Halk Kütüphaneleri ile Yazma Eser Kütüphanelerinde uzman </a:t>
            </a:r>
            <a:r>
              <a:rPr lang="tr-TR" sz="1500" dirty="0" smtClean="0"/>
              <a:t>memurluk,</a:t>
            </a:r>
            <a:endParaRPr lang="tr-TR" sz="15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tr-TR" sz="15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92" y="192039"/>
            <a:ext cx="40291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381</Words>
  <Application>Microsoft Office PowerPoint</Application>
  <PresentationFormat>Özel</PresentationFormat>
  <Paragraphs>32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3" baseType="lpstr">
      <vt:lpstr>Ofis Teması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Sibel YILMAZ</dc:creator>
  <cp:lastModifiedBy>Aysegul KILIC</cp:lastModifiedBy>
  <cp:revision>41</cp:revision>
  <cp:lastPrinted>2018-06-28T08:00:50Z</cp:lastPrinted>
  <dcterms:created xsi:type="dcterms:W3CDTF">2018-06-28T06:52:28Z</dcterms:created>
  <dcterms:modified xsi:type="dcterms:W3CDTF">2024-06-28T11:07:26Z</dcterms:modified>
</cp:coreProperties>
</file>